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0.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56"/>
  </p:notesMasterIdLst>
  <p:handoutMasterIdLst>
    <p:handoutMasterId r:id="rId57"/>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2" r:id="rId24"/>
    <p:sldId id="893" r:id="rId25"/>
    <p:sldId id="896" r:id="rId26"/>
    <p:sldId id="897" r:id="rId27"/>
    <p:sldId id="898" r:id="rId28"/>
    <p:sldId id="899" r:id="rId29"/>
    <p:sldId id="900" r:id="rId30"/>
    <p:sldId id="901" r:id="rId31"/>
    <p:sldId id="902" r:id="rId32"/>
    <p:sldId id="930" r:id="rId33"/>
    <p:sldId id="904" r:id="rId34"/>
    <p:sldId id="905" r:id="rId35"/>
    <p:sldId id="906" r:id="rId36"/>
    <p:sldId id="907" r:id="rId37"/>
    <p:sldId id="908" r:id="rId38"/>
    <p:sldId id="909" r:id="rId39"/>
    <p:sldId id="932" r:id="rId40"/>
    <p:sldId id="914" r:id="rId41"/>
    <p:sldId id="915" r:id="rId42"/>
    <p:sldId id="916" r:id="rId43"/>
    <p:sldId id="917" r:id="rId44"/>
    <p:sldId id="918" r:id="rId45"/>
    <p:sldId id="919" r:id="rId46"/>
    <p:sldId id="920" r:id="rId47"/>
    <p:sldId id="921" r:id="rId48"/>
    <p:sldId id="922" r:id="rId49"/>
    <p:sldId id="924" r:id="rId50"/>
    <p:sldId id="926" r:id="rId51"/>
    <p:sldId id="927" r:id="rId52"/>
    <p:sldId id="928" r:id="rId53"/>
    <p:sldId id="929" r:id="rId54"/>
    <p:sldId id="672" r:id="rId5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2"/>
            <p14:sldId id="893"/>
            <p14:sldId id="896"/>
            <p14:sldId id="897"/>
            <p14:sldId id="898"/>
            <p14:sldId id="899"/>
            <p14:sldId id="900"/>
            <p14:sldId id="901"/>
            <p14:sldId id="902"/>
            <p14:sldId id="930"/>
            <p14:sldId id="904"/>
            <p14:sldId id="905"/>
            <p14:sldId id="906"/>
            <p14:sldId id="907"/>
            <p14:sldId id="908"/>
            <p14:sldId id="909"/>
            <p14:sldId id="932"/>
            <p14:sldId id="914"/>
            <p14:sldId id="915"/>
            <p14:sldId id="916"/>
            <p14:sldId id="917"/>
            <p14:sldId id="918"/>
            <p14:sldId id="919"/>
            <p14:sldId id="920"/>
            <p14:sldId id="921"/>
            <p14:sldId id="922"/>
            <p14:sldId id="924"/>
            <p14:sldId id="926"/>
            <p14:sldId id="927"/>
            <p14:sldId id="928"/>
            <p14:sldId id="929"/>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31" d="100"/>
          <a:sy n="31" d="100"/>
        </p:scale>
        <p:origin x="1616" y="2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slide" Target="slides/slide49.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handoutMaster" Target="handoutMasters/handoutMaster1.xml"/><Relationship Id="rId61"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notesMaster" Target="notesMasters/notesMaster1.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432E5B94-DCB2-419F-AF61-C294F1552011}" type="presOf" srcId="{48BFC11E-BEC5-A04A-85FE-5CDD615EA7A7}" destId="{C37DF790-00F9-8D45-9081-2DC5F7F0C0C5}" srcOrd="0" destOrd="0" presId="urn:microsoft.com/office/officeart/2008/layout/HalfCircleOrganizationChart"/>
    <dgm:cxn modelId="{F97C18D7-A01F-4E14-A5A8-995CE660B25B}" type="presOf" srcId="{88C386A5-A841-EA42-A28F-B66650749E27}" destId="{79FA37EA-7521-1F4C-A399-95F223771CD3}"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26652F21-86B5-4C87-9568-C76C85FE5F14}" type="presOf" srcId="{851EF02D-4E59-5041-89D7-627FB4EC6616}" destId="{709B747C-318A-DB40-B2FE-A27AEB67E54A}"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97776442-2680-4E0A-9AF6-33E238FE61B9}" type="presOf" srcId="{A9B3F6A5-C6D1-254C-BD35-1FAB4569ADFA}" destId="{EB05192C-527A-5D41-87F2-2EC5C324EC0B}" srcOrd="0" destOrd="0" presId="urn:microsoft.com/office/officeart/2008/layout/HalfCircleOrganizationChart"/>
    <dgm:cxn modelId="{8C19A2FF-C8E9-49E3-BE13-0DA652BA05EE}" type="presOf" srcId="{26682DDB-D0AF-AC40-89FC-33DDA6C5852B}" destId="{79B657D3-E685-EE40-84FD-F5F87664B2D8}" srcOrd="0" destOrd="0" presId="urn:microsoft.com/office/officeart/2008/layout/HalfCircleOrganizationChart"/>
    <dgm:cxn modelId="{028C3096-94C0-4840-B74F-9B81B8526D18}" type="presOf" srcId="{6B08ED09-B874-D74A-BDB7-F1763A20BFC0}" destId="{45E80E85-8B2F-BE4A-86BC-2DD7EF816D17}" srcOrd="0"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F78FA52A-333B-4F89-8CDB-60EDCACFAF8C}" type="presOf" srcId="{1F264E59-6640-F24A-A9A5-AE6102944451}" destId="{1504E0BF-00D0-3C49-8725-83C91B7265FD}" srcOrd="1" destOrd="0" presId="urn:microsoft.com/office/officeart/2008/layout/HalfCircleOrganizationChart"/>
    <dgm:cxn modelId="{E74C5204-11CD-4DE1-867C-91ED5C3818FB}" type="presOf" srcId="{067644FF-A968-EB4A-A816-03D30CF9A0C0}" destId="{0247B166-BC53-1542-AD63-412179EA14B5}" srcOrd="1"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04200588-AC34-4707-8141-A0C82A1B88B9}" type="presOf" srcId="{70AA8A8F-8FED-4149-A295-9D1BA95DDC9B}" destId="{0BF0BE85-E423-A843-B9AB-EA5B9369F662}"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CB6EC6FE-9D93-4A9E-A10D-06F4F11EEE16}" type="presOf" srcId="{DCFC437A-325F-8D45-B683-EDC55DEB4733}" destId="{D68DF7B4-8542-9446-818C-59947218F8B5}" srcOrd="0"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4EEE0656-A4BC-254A-8411-1757EA8AA43F}" srcId="{DCFC437A-325F-8D45-B683-EDC55DEB4733}" destId="{A9B3F6A5-C6D1-254C-BD35-1FAB4569ADFA}" srcOrd="0" destOrd="0" parTransId="{5CBD8DF2-8DE8-014A-A4B0-D1F42882B973}" sibTransId="{C81387DC-A3CF-6C48-9904-F7933680B0E5}"/>
    <dgm:cxn modelId="{7DBB7A33-9689-4C8F-A467-D965A6C4C873}" type="presOf" srcId="{A9B3F6A5-C6D1-254C-BD35-1FAB4569ADFA}" destId="{6CC84037-DD20-484A-B7F5-D331EDFCF789}" srcOrd="1"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DDD39FB4-9FF9-40B5-B966-9A9693F65583}" type="presOf" srcId="{51B08561-6DC4-1241-9670-0F3CAB408282}" destId="{9E51699A-991B-4641-84D2-212B2B027E89}"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9FED51B-8404-4D7F-AA4D-4344B323F53D}"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8F1A8407-2D99-4C85-B09C-9DFAB47B9004}" type="presOf" srcId="{88C386A5-A841-EA42-A28F-B66650749E27}" destId="{79FA37EA-7521-1F4C-A399-95F223771CD3}"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2015-08-31</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2015-08-31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find and display information about a system, add memory and CPU, describe how Ohai operates, and use string interpolation.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p>
          <a:p>
            <a:endParaRPr lang="en-US" dirty="0" smtClean="0"/>
          </a:p>
          <a:p>
            <a:r>
              <a:rPr lang="en-US" dirty="0" smtClean="0"/>
              <a:t>Your </a:t>
            </a:r>
            <a:r>
              <a:rPr lang="en-US" dirty="0" err="1" smtClean="0"/>
              <a:t>setup.rb</a:t>
            </a:r>
            <a:r>
              <a:rPr lang="en-US" baseline="0" dirty="0" smtClean="0"/>
              <a:t> file's might end up looking like the following depending on how the host name was defined on the virtual workstation:</a:t>
            </a:r>
          </a:p>
          <a:p>
            <a:endParaRPr lang="en-US" baseline="0"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sz="1200" b="0" i="0" kern="1200" dirty="0" smtClean="0">
                <a:solidFill>
                  <a:schemeClr val="tx1"/>
                </a:solidFill>
                <a:effectLst/>
                <a:latin typeface="Arial" panose="020B0604020202020204" pitchFamily="34" charset="0"/>
                <a:ea typeface="+mn-ea"/>
                <a:cs typeface="Arial" panose="020B0604020202020204" pitchFamily="34" charset="0"/>
              </a:rPr>
              <a:t>IPADDRESS: 104.236.192.102</a:t>
            </a:r>
            <a:r>
              <a:rPr lang="en-US" dirty="0" smtClean="0"/>
              <a:t/>
            </a:r>
            <a:br>
              <a:rPr lang="en-US" dirty="0" smtClean="0"/>
            </a:br>
            <a:r>
              <a:rPr lang="en-US" sz="1200" b="0" i="0" kern="1200" dirty="0" smtClean="0">
                <a:solidFill>
                  <a:schemeClr val="tx1"/>
                </a:solidFill>
                <a:effectLst/>
                <a:latin typeface="Arial" panose="020B0604020202020204" pitchFamily="34" charset="0"/>
                <a:ea typeface="+mn-ea"/>
                <a:cs typeface="Arial" panose="020B0604020202020204" pitchFamily="34" charset="0"/>
              </a:rPr>
              <a:t>HOSTNAME : ip-104-236-192-102</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a:t>
            </a:r>
            <a:r>
              <a:rPr lang="en-US" baseline="0" dirty="0" smtClean="0"/>
              <a:t> </a:t>
            </a:r>
            <a:r>
              <a:rPr lang="en-US" dirty="0" smtClean="0"/>
              <a:t>add it in the file resource's attribute below your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a:t>
            </a:r>
            <a:r>
              <a:rPr lang="en-US" baseline="0" dirty="0" smtClean="0"/>
              <a:t> the CPU information </a:t>
            </a:r>
            <a:r>
              <a:rPr lang="en-US" dirty="0" smtClean="0"/>
              <a:t>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a:t>
            </a:r>
            <a:r>
              <a:rPr lang="en-US" baseline="0" dirty="0" smtClean="0"/>
              <a:t> and introduced a risk. </a:t>
            </a:r>
            <a:r>
              <a:rPr lang="en-US" dirty="0" smtClean="0"/>
              <a:t>This change may not work. It could be a typo when transcribed from the slide, or the code that we have provided you may</a:t>
            </a:r>
            <a:r>
              <a:rPr lang="en-US" baseline="0" dirty="0" smtClean="0"/>
              <a:t> be</a:t>
            </a:r>
            <a:r>
              <a:rPr lang="en-US" dirty="0" smtClean="0"/>
              <a:t> out-of-date, or very possibly, incorrect.</a:t>
            </a:r>
          </a:p>
          <a:p>
            <a:endParaRPr lang="en-US" dirty="0" smtClean="0"/>
          </a:p>
          <a:p>
            <a:r>
              <a:rPr lang="en-US" dirty="0" smtClean="0"/>
              <a:t>Before we apply the updated recipe we can use testing to ensure the recipe is correctly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about the new functionality.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cookbook--it is a tool that allows us to apply recipes for multiple cookbooks that are stored within a cookbooks directory.</a:t>
            </a:r>
          </a:p>
          <a:p>
            <a:endParaRPr lang="en-US" dirty="0" smtClean="0"/>
          </a:p>
          <a:p>
            <a:r>
              <a:rPr lang="en-US" dirty="0" smtClean="0"/>
              <a:t>1. So we need to return home to the parent directory of all our cookbooks.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2. Then use `chef-client`</a:t>
            </a:r>
            <a:r>
              <a:rPr lang="en-US" baseline="0" dirty="0" smtClean="0"/>
              <a:t> </a:t>
            </a:r>
            <a:r>
              <a:rPr lang="en-US" dirty="0" smtClean="0"/>
              <a:t>to locally apply the run list defined as: the workstation cookbook's default recipe.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How accurate will our MOTD be when we deploy it on other systems?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Are these values we would want to capture in our tests?</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 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r>
              <a:rPr lang="en-US" baseline="0" dirty="0" smtClean="0"/>
              <a:t> </a:t>
            </a:r>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Ohai.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An attribute is a specific detail about a node, such as an IP address, a host name, a list of loaded kernel modules, the version(s) of available programming languages that are available, and so on.</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The shaded text near</a:t>
            </a:r>
            <a:r>
              <a:rPr lang="en-US" baseline="0" dirty="0" smtClean="0"/>
              <a:t> the bottom of this slide is </a:t>
            </a:r>
            <a:r>
              <a:rPr lang="en-US" dirty="0" smtClean="0"/>
              <a:t>the hard-coded value we currently have in the file resource's content attribute.</a:t>
            </a:r>
          </a:p>
          <a:p>
            <a:endParaRPr lang="en-US" dirty="0" smtClean="0"/>
          </a:p>
          <a:p>
            <a:r>
              <a:rPr lang="en-US" dirty="0" smtClean="0"/>
              <a:t>At the very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here we return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Arial" panose="020B0604020202020204" pitchFamily="34" charset="0"/>
              <a:buNone/>
              <a:tabLst/>
              <a:defRPr/>
            </a:pPr>
            <a:r>
              <a:rPr lang="en-US" dirty="0" smtClean="0"/>
              <a:t>In this group exercise we will use string interpolation within the file resource's content attribute to allow us to access the node object's attribute for:</a:t>
            </a:r>
            <a:br>
              <a:rPr lang="en-US" dirty="0" smtClean="0"/>
            </a:b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IP</a:t>
            </a:r>
            <a:r>
              <a:rPr lang="en-US" baseline="0" dirty="0" smtClean="0"/>
              <a:t> </a:t>
            </a:r>
            <a:r>
              <a:rPr lang="en-US" dirty="0" smtClean="0"/>
              <a:t>address</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Hostname</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Total memory</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r>
              <a:rPr lang="en-US" dirty="0" smtClean="0"/>
              <a:t>Megahertz of the first CPU.</a:t>
            </a:r>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pPr marL="171450" marR="0" indent="-171450" algn="l" defTabSz="1219120" rtl="0" eaLnBrk="1" fontAlgn="auto" latinLnBrk="0" hangingPunct="1">
              <a:lnSpc>
                <a:spcPct val="90000"/>
              </a:lnSpc>
              <a:spcBef>
                <a:spcPts val="0"/>
              </a:spcBef>
              <a:spcAft>
                <a:spcPts val="444"/>
              </a:spcAft>
              <a:buClrTx/>
              <a:buSzTx/>
              <a:buFont typeface="Arial" panose="020B0604020202020204" pitchFamily="34" charset="0"/>
              <a:buChar char="•"/>
              <a:tabLst/>
              <a:defRPr/>
            </a:pPr>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And for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959962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 </a:t>
            </a:r>
          </a:p>
          <a:p>
            <a:endParaRPr lang="en-US" dirty="0" smtClean="0"/>
          </a:p>
          <a:p>
            <a:r>
              <a:rPr lang="en-US" dirty="0" smtClean="0"/>
              <a:t>1. Move into the workstation cookbook's directory.</a:t>
            </a:r>
          </a:p>
          <a:p>
            <a:endParaRPr lang="en-US" dirty="0" smtClean="0"/>
          </a:p>
          <a:p>
            <a:r>
              <a:rPr lang="en-US" dirty="0" smtClean="0"/>
              <a:t>2. Verify the changes we made to the workstation cookbook's default recipe with kitchen.</a:t>
            </a:r>
          </a:p>
          <a:p>
            <a:endParaRPr lang="en-US" dirty="0" smtClean="0"/>
          </a:p>
          <a:p>
            <a:r>
              <a:rPr lang="en-US" dirty="0" smtClean="0"/>
              <a:t>3. Return to the home directory.</a:t>
            </a:r>
          </a:p>
          <a:p>
            <a:endParaRPr lang="en-US" dirty="0" smtClean="0"/>
          </a:p>
          <a:p>
            <a:r>
              <a:rPr lang="en-US" dirty="0" smtClean="0"/>
              <a:t>4. Use 'chef-client' to locally apply the workstation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resource--by adding the attributes of the node doesn't seem like a bug fix and it doesn't seem like a major rewrite. It is like a new set of features while remaining backwards compatible.</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t>
            </a:r>
            <a:r>
              <a:rPr lang="en-US" sz="1200" dirty="0" smtClean="0"/>
              <a:t>~/cookbooks/workstation/</a:t>
            </a:r>
            <a:r>
              <a:rPr lang="en-US" sz="1200" dirty="0" err="1" smtClean="0"/>
              <a:t>metadata.rb</a:t>
            </a:r>
            <a:r>
              <a:rPr lang="en-US" sz="1200" baseline="0" dirty="0" smtClean="0"/>
              <a:t> and u</a:t>
            </a:r>
            <a:r>
              <a:rPr lang="en-US" dirty="0" smtClean="0"/>
              <a:t>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 You can follow the high-level steps in this slide or you can follow the details for this lab in the following slides.</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the attendees time to complete this exercise.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"/var/www/html/index.html, to be created with the content that includes the node's IP</a:t>
            </a:r>
            <a:r>
              <a:rPr lang="en-US" baseline="0" dirty="0" smtClean="0"/>
              <a:t> </a:t>
            </a:r>
            <a:r>
              <a:rPr lang="en-US" dirty="0" smtClean="0"/>
              <a:t>address and its host name.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Change into the apache cookbook's directory</a:t>
            </a:r>
            <a:r>
              <a:rPr lang="en-US" baseline="0" dirty="0" smtClean="0"/>
              <a:t> and t</a:t>
            </a:r>
            <a:r>
              <a:rPr lang="en-US" dirty="0" smtClean="0"/>
              <a:t>hen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and you feel confident that it will also work on the current workstation, change to the home directory</a:t>
            </a:r>
            <a:r>
              <a:rPr lang="en-US" baseline="0" dirty="0" smtClean="0"/>
              <a:t> and then run </a:t>
            </a:r>
            <a:r>
              <a:rPr lang="en-US" dirty="0" smtClean="0"/>
              <a:t>`chef-client`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a:t>
            </a:r>
            <a:r>
              <a:rPr lang="en-US" baseline="0" dirty="0" smtClean="0"/>
              <a:t> commit your changes to </a:t>
            </a:r>
            <a:r>
              <a:rPr lang="en-US" baseline="0" dirty="0" err="1" smtClean="0"/>
              <a:t>git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We'll walk through capturing that information using various system commands starting with the IP address.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you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IP</a:t>
            </a:r>
            <a:r>
              <a:rPr lang="en-US" baseline="0" dirty="0" smtClean="0"/>
              <a:t> a</a:t>
            </a:r>
            <a:r>
              <a:rPr lang="en-US" dirty="0" smtClean="0"/>
              <a:t>ddress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p>
          <a:p>
            <a:endParaRPr lang="en-US" dirty="0" smtClean="0"/>
          </a:p>
          <a:p>
            <a:r>
              <a:rPr lang="en-US" b="1" dirty="0" smtClean="0"/>
              <a:t>Note</a:t>
            </a:r>
            <a:r>
              <a:rPr lang="en-US" dirty="0" smtClean="0"/>
              <a:t>:</a:t>
            </a:r>
            <a:r>
              <a:rPr lang="en-US" baseline="0" dirty="0" smtClean="0"/>
              <a:t> The host name of your virtual workstation my simply be an IP address. For example, "ip-172-31-2-14x".</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292918" y="489009"/>
            <a:ext cx="2133043" cy="2103418"/>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3866125" y="493869"/>
            <a:ext cx="1694852" cy="169485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647761" y="955744"/>
            <a:ext cx="2089105" cy="1682891"/>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699958" y="551454"/>
            <a:ext cx="2190024" cy="2220869"/>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880748" y="482873"/>
            <a:ext cx="1710733" cy="1710733"/>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8.xml"/><Relationship Id="rId1" Type="http://schemas.openxmlformats.org/officeDocument/2006/relationships/slideLayout" Target="../slideLayouts/slideLayout2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9.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0.xml"/><Relationship Id="rId1" Type="http://schemas.openxmlformats.org/officeDocument/2006/relationships/slideLayout" Target="../slideLayouts/slideLayout2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a:t>
            </a:r>
            <a:r>
              <a:rPr lang="en-US" sz="2667" dirty="0" smtClean="0"/>
              <a:t>HOSTNAME: </a:t>
            </a:r>
            <a:r>
              <a:rPr lang="en-US" sz="2667" dirty="0"/>
              <a:t>banana-stand</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9359" y="4184046"/>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Discovering the 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Memory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CPU -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9898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Adding </a:t>
            </a:r>
            <a:r>
              <a:rPr lang="en-US" dirty="0" smtClean="0"/>
              <a:t>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104.236.192.102 </a:t>
            </a:r>
          </a:p>
          <a:p>
            <a:r>
              <a:rPr lang="en-US" sz="2667" dirty="0"/>
              <a:t>  HOSTNAME : banana-stand</a:t>
            </a:r>
          </a:p>
          <a:p>
            <a:r>
              <a:rPr lang="en-US" sz="2667" dirty="0"/>
              <a:t>  MEMORY   : 502272 </a:t>
            </a:r>
            <a:r>
              <a:rPr lang="en-US" sz="2667" dirty="0" err="1"/>
              <a:t>kB</a:t>
            </a:r>
            <a:endParaRPr lang="en-US" sz="2667" dirty="0"/>
          </a:p>
          <a:p>
            <a:r>
              <a:rPr lang="en-US" sz="2667" dirty="0"/>
              <a:t>  CPU      : 2399.998 MHz</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8309" y="2496327"/>
            <a:ext cx="14443364" cy="852712"/>
          </a:xfrm>
        </p:spPr>
        <p:txBody>
          <a:bodyPr>
            <a:normAutofit fontScale="90000"/>
          </a:bodyPr>
          <a:lstStyle/>
          <a:p>
            <a:r>
              <a:rPr lang="en-US" dirty="0" smtClean="0"/>
              <a:t>Group Exercise: 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GE: Change into Our </a:t>
            </a:r>
            <a:r>
              <a:rPr lang="en-US" dirty="0"/>
              <a:t>C</a:t>
            </a:r>
            <a:r>
              <a:rPr lang="en-US" dirty="0" smtClean="0"/>
              <a:t>ookbook</a:t>
            </a:r>
            <a:endParaRPr lang="en-US" dirty="0"/>
          </a:p>
        </p:txBody>
      </p:sp>
      <p:sp>
        <p:nvSpPr>
          <p:cNvPr id="4" name="Text Placeholder 3"/>
          <p:cNvSpPr>
            <a:spLocks noGrp="1"/>
          </p:cNvSpPr>
          <p:nvPr>
            <p:ph type="body" sz="quarter" idx="11"/>
          </p:nvPr>
        </p:nvSpPr>
        <p:spPr>
          <a:xfrm>
            <a:off x="1121104" y="1337149"/>
            <a:ext cx="14422528" cy="1676215"/>
          </a:xfrm>
        </p:spPr>
        <p:txBody>
          <a:bodyPr/>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GE: Run </a:t>
            </a:r>
            <a:r>
              <a:rPr lang="en-US" dirty="0"/>
              <a:t>O</a:t>
            </a:r>
            <a:r>
              <a:rPr lang="en-US" dirty="0" smtClean="0"/>
              <a:t>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599" y="304801"/>
            <a:ext cx="15288491" cy="796636"/>
          </a:xfrm>
        </p:spPr>
        <p:txBody>
          <a:bodyPr>
            <a:normAutofit/>
          </a:bodyPr>
          <a:lstStyle/>
          <a:p>
            <a:r>
              <a:rPr lang="en-US" sz="4800" dirty="0"/>
              <a:t>GE: Return Home and Apply </a:t>
            </a:r>
            <a:r>
              <a:rPr lang="en-US" sz="4800" dirty="0" smtClean="0"/>
              <a:t>workstation </a:t>
            </a:r>
            <a:r>
              <a:rPr lang="en-US" sz="4800" dirty="0"/>
              <a:t>Cookbook</a:t>
            </a:r>
          </a:p>
        </p:txBody>
      </p:sp>
      <p:sp>
        <p:nvSpPr>
          <p:cNvPr id="4" name="Text Placeholder 3"/>
          <p:cNvSpPr>
            <a:spLocks noGrp="1"/>
          </p:cNvSpPr>
          <p:nvPr>
            <p:ph type="body" sz="quarter" idx="11"/>
          </p:nvPr>
        </p:nvSpPr>
        <p:spPr>
          <a:xfrm>
            <a:off x="1121104" y="1288471"/>
            <a:ext cx="14422528" cy="1380022"/>
          </a:xfrm>
        </p:spPr>
        <p:txBody>
          <a:bodyPr/>
          <a:lstStyle/>
          <a:p>
            <a:r>
              <a:rPr lang="en-US" dirty="0" smtClean="0"/>
              <a:t>$ cd ~</a:t>
            </a:r>
            <a:endParaRPr lang="en-US" dirty="0"/>
          </a:p>
          <a:p>
            <a:r>
              <a:rPr lang="en-US" dirty="0"/>
              <a:t>$ sudo chef-client --local-mode -r "recipe[workstation</a:t>
            </a:r>
            <a:r>
              <a:rPr lang="en-US" dirty="0" smtClean="0"/>
              <a: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9" name="Content Placeholder 1"/>
          <p:cNvSpPr>
            <a:spLocks noGrp="1"/>
          </p:cNvSpPr>
          <p:nvPr>
            <p:ph sz="quarter" idx="10"/>
          </p:nvPr>
        </p:nvSpPr>
        <p:spPr>
          <a:xfrm>
            <a:off x="1121104" y="2992578"/>
            <a:ext cx="14423693" cy="5096743"/>
          </a:xfrm>
        </p:spPr>
        <p:txBody>
          <a:bodyPr/>
          <a:lstStyle/>
          <a:p>
            <a:r>
              <a:rPr lang="en-US" dirty="0" smtClean="0"/>
              <a:t>resolving </a:t>
            </a:r>
            <a:r>
              <a:rPr lang="en-US" dirty="0"/>
              <a:t>cookbooks for run list: [</a:t>
            </a:r>
            <a:r>
              <a:rPr lang="en-US" dirty="0" smtClean="0"/>
              <a:t>"workstation"</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5 resources</a:t>
            </a:r>
          </a:p>
          <a:p>
            <a:r>
              <a:rPr lang="en-US" dirty="0"/>
              <a:t>Recipe: setup:</a:t>
            </a:r>
            <a:r>
              <a:rPr lang="en-US" dirty="0" smtClean="0"/>
              <a:t>:default</a:t>
            </a:r>
            <a:endParaRPr lang="en-US" dirty="0"/>
          </a:p>
          <a:p>
            <a:r>
              <a:rPr lang="en-US" dirty="0"/>
              <a:t>  * </a:t>
            </a:r>
            <a:r>
              <a:rPr lang="en-US" dirty="0" err="1"/>
              <a:t>apt_package</a:t>
            </a:r>
            <a:r>
              <a:rPr lang="en-US" dirty="0"/>
              <a:t>[</a:t>
            </a:r>
            <a:r>
              <a:rPr lang="en-US" dirty="0" err="1"/>
              <a:t>nano</a:t>
            </a:r>
            <a:r>
              <a:rPr lang="en-US" dirty="0"/>
              <a:t>] action install (up to date)</a:t>
            </a:r>
          </a:p>
          <a:p>
            <a:r>
              <a:rPr lang="en-US" dirty="0"/>
              <a:t>  * </a:t>
            </a:r>
            <a:r>
              <a:rPr lang="en-US" dirty="0" err="1"/>
              <a:t>apt_package</a:t>
            </a:r>
            <a:r>
              <a:rPr lang="en-US" dirty="0"/>
              <a:t>[vim] action install (up to date)</a:t>
            </a:r>
          </a:p>
          <a:p>
            <a:r>
              <a:rPr lang="en-US" dirty="0"/>
              <a:t>  * </a:t>
            </a:r>
            <a:r>
              <a:rPr lang="en-US" dirty="0" err="1"/>
              <a:t>apt_package</a:t>
            </a:r>
            <a:r>
              <a:rPr lang="en-US" dirty="0"/>
              <a:t>[</a:t>
            </a:r>
            <a:r>
              <a:rPr lang="en-US" dirty="0" err="1"/>
              <a:t>emacs</a:t>
            </a:r>
            <a:r>
              <a:rPr lang="en-US" dirty="0"/>
              <a:t>] action install (up to date)</a:t>
            </a:r>
          </a:p>
          <a:p>
            <a:r>
              <a:rPr lang="en-US" dirty="0"/>
              <a:t>  * </a:t>
            </a:r>
            <a:r>
              <a:rPr lang="en-US" dirty="0" err="1"/>
              <a:t>apt_package</a:t>
            </a:r>
            <a:r>
              <a:rPr lang="en-US" dirty="0"/>
              <a:t>[tree] action install (up to date)</a:t>
            </a:r>
          </a:p>
          <a:p>
            <a:r>
              <a:rPr lang="en-US" dirty="0"/>
              <a:t>  * file[/etc/</a:t>
            </a:r>
            <a:r>
              <a:rPr lang="en-US" dirty="0" err="1"/>
              <a:t>motd</a:t>
            </a:r>
            <a:r>
              <a:rPr lang="en-US" dirty="0"/>
              <a:t>] action create (up to date</a:t>
            </a:r>
            <a:r>
              <a:rPr lang="en-US" dirty="0" smtClean="0"/>
              <a:t>)</a:t>
            </a:r>
            <a:endParaRPr lang="en-US"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104.236.192.102</a:t>
            </a:r>
          </a:p>
          <a:p>
            <a:r>
              <a:rPr lang="en-US" dirty="0"/>
              <a:t>  HOSTNAME : banana-stand</a:t>
            </a:r>
          </a:p>
          <a:p>
            <a:r>
              <a:rPr lang="en-US" dirty="0"/>
              <a:t>  MEMORY   : 502272 </a:t>
            </a:r>
            <a:r>
              <a:rPr lang="en-US" dirty="0" err="1"/>
              <a:t>kB</a:t>
            </a:r>
            <a:endParaRPr lang="en-US" dirty="0"/>
          </a:p>
          <a:p>
            <a:r>
              <a:rPr lang="en-US" dirty="0"/>
              <a:t>  CPU      : 2399.998 MHz</a:t>
            </a:r>
          </a:p>
        </p:txBody>
      </p:sp>
      <p:sp>
        <p:nvSpPr>
          <p:cNvPr id="3" name="Title 2"/>
          <p:cNvSpPr>
            <a:spLocks noGrp="1"/>
          </p:cNvSpPr>
          <p:nvPr>
            <p:ph type="title"/>
          </p:nvPr>
        </p:nvSpPr>
        <p:spPr/>
        <p:txBody>
          <a:bodyPr>
            <a:normAutofit/>
          </a:bodyPr>
          <a:lstStyle/>
          <a:p>
            <a:r>
              <a:rPr lang="en-US" sz="4800" dirty="0" smtClean="0"/>
              <a:t>GE: Verify that the /etc/</a:t>
            </a:r>
            <a:r>
              <a:rPr lang="en-US" sz="4800" dirty="0" err="1" smtClean="0"/>
              <a:t>motd</a:t>
            </a:r>
            <a:r>
              <a:rPr lang="en-US" sz="4800" dirty="0" smtClean="0"/>
              <a:t> Has </a:t>
            </a:r>
            <a:r>
              <a:rPr lang="en-US" sz="4800" dirty="0"/>
              <a:t>B</a:t>
            </a:r>
            <a:r>
              <a:rPr lang="en-US" sz="4800" dirty="0" smtClean="0"/>
              <a:t>een </a:t>
            </a:r>
            <a:r>
              <a:rPr lang="en-US" sz="4800" dirty="0"/>
              <a:t>U</a:t>
            </a:r>
            <a:r>
              <a:rPr lang="en-US" sz="4800" dirty="0" smtClean="0"/>
              <a:t>pdated</a:t>
            </a:r>
            <a:endParaRPr lang="en-US" sz="4800"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Find and display information about a system</a:t>
            </a:r>
          </a:p>
          <a:p>
            <a:pPr marL="918610" lvl="1" indent="-609585">
              <a:buFont typeface="Wingdings" panose="05000000000000000000" pitchFamily="2" charset="2"/>
              <a:buChar char="Ø"/>
            </a:pPr>
            <a:r>
              <a:rPr lang="en-US" dirty="0"/>
              <a:t>Add memory and CPU</a:t>
            </a:r>
          </a:p>
          <a:p>
            <a:pPr marL="918610" lvl="1" indent="-609585">
              <a:buFont typeface="Wingdings" panose="05000000000000000000" pitchFamily="2" charset="2"/>
              <a:buChar char="Ø"/>
            </a:pPr>
            <a:r>
              <a:rPr lang="en-US" dirty="0"/>
              <a:t>Describe how Ohai operates </a:t>
            </a:r>
          </a:p>
          <a:p>
            <a:pPr marL="918610" lvl="1" indent="-609585">
              <a:buFont typeface="Wingdings" panose="05000000000000000000" pitchFamily="2" charset="2"/>
              <a:buChar char="Ø"/>
            </a:pPr>
            <a:r>
              <a:rPr lang="en-US" dirty="0"/>
              <a:t>Use string </a:t>
            </a:r>
            <a:r>
              <a:rPr lang="en-US" dirty="0" smtClean="0"/>
              <a:t>interpolation</a:t>
            </a:r>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a:xfrm>
            <a:off x="3013753" y="3505071"/>
            <a:ext cx="10974132" cy="2937293"/>
          </a:xfrm>
        </p:spPr>
        <p:txBody>
          <a:bodyPr/>
          <a:lstStyle/>
          <a:p>
            <a:r>
              <a:rPr lang="en-US" dirty="0" smtClean="0"/>
              <a:t>What are the limitations of the way we captured this data?</a:t>
            </a:r>
          </a:p>
          <a:p>
            <a:endParaRPr lang="en-US" dirty="0"/>
          </a:p>
          <a:p>
            <a:r>
              <a:rPr lang="en-US" dirty="0"/>
              <a:t>How accurate will our MOTD be when we deploy it on other systems</a:t>
            </a:r>
            <a:r>
              <a:rPr lang="en-US" dirty="0" smtClean="0"/>
              <a:t>?</a:t>
            </a:r>
          </a:p>
          <a:p>
            <a:endParaRPr lang="en-US" dirty="0"/>
          </a:p>
          <a:p>
            <a:r>
              <a:rPr lang="en-US" dirty="0"/>
              <a:t>Are these values we would want to capture in our tests?</a:t>
            </a:r>
          </a:p>
          <a:p>
            <a:endParaRPr lang="en-US" dirty="0"/>
          </a:p>
          <a:p>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a:t>Ohai queries the operating system with a number of commands, similar to the ones </a:t>
            </a:r>
            <a:r>
              <a:rPr lang="en-US" dirty="0" smtClean="0"/>
              <a:t>demonstrated. </a:t>
            </a:r>
          </a:p>
          <a:p>
            <a:endParaRPr lang="en-US" dirty="0"/>
          </a:p>
          <a:p>
            <a:r>
              <a:rPr lang="en-US" dirty="0" smtClean="0"/>
              <a:t>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Node</a:t>
            </a:r>
            <a:endParaRPr lang="en-US" dirty="0"/>
          </a:p>
        </p:txBody>
      </p:sp>
      <p:sp>
        <p:nvSpPr>
          <p:cNvPr id="3" name="Subtitle 2"/>
          <p:cNvSpPr>
            <a:spLocks noGrp="1"/>
          </p:cNvSpPr>
          <p:nvPr>
            <p:ph type="subTitle" idx="1"/>
          </p:nvPr>
        </p:nvSpPr>
        <p:spPr/>
        <p:txBody>
          <a:bodyPr/>
          <a:lstStyle/>
          <a:p>
            <a:r>
              <a:rPr lang="en-US" dirty="0"/>
              <a:t>The node object is a representation of our system. It stores all </a:t>
            </a:r>
            <a:r>
              <a:rPr lang="en-US" dirty="0" smtClean="0"/>
              <a:t>the </a:t>
            </a:r>
            <a:r>
              <a:rPr lang="en-US" dirty="0"/>
              <a:t>attributes found about the system. </a:t>
            </a:r>
            <a:endParaRPr lang="en-US" dirty="0" smtClean="0"/>
          </a:p>
          <a:p>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#{node["</a:t>
            </a:r>
            <a:r>
              <a:rPr lang="en-US" dirty="0" err="1">
                <a:latin typeface="Inconsolata"/>
                <a:cs typeface="Inconsolata"/>
              </a:rPr>
              <a:t>ipaddress</a:t>
            </a:r>
            <a:r>
              <a:rPr lang="en-US" dirty="0">
                <a:latin typeface="Inconsolata"/>
                <a:cs typeface="Inconsolata"/>
              </a:rPr>
              <a:t>"]}"</a:t>
            </a: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104.236.192.102</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28</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#{node["hostname"]}"</a:t>
            </a: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29</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97021" y="2310063"/>
            <a:ext cx="14461958" cy="1038976"/>
          </a:xfrm>
        </p:spPr>
        <p:txBody>
          <a:bodyPr>
            <a:normAutofit fontScale="90000"/>
          </a:bodyPr>
          <a:lstStyle/>
          <a:p>
            <a:r>
              <a:rPr lang="en-US" dirty="0" smtClean="0"/>
              <a:t>Managing </a:t>
            </a:r>
            <a:r>
              <a:rPr lang="en-US" dirty="0"/>
              <a:t>a </a:t>
            </a:r>
            <a:r>
              <a:rPr lang="en-US" dirty="0" smtClean="0"/>
              <a:t>Large Number </a:t>
            </a:r>
            <a:r>
              <a:rPr lang="en-US" dirty="0"/>
              <a:t>of </a:t>
            </a:r>
            <a:r>
              <a:rPr lang="en-US" dirty="0" smtClean="0"/>
              <a:t>Servers </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r>
              <a:rPr lang="en-US" sz="3200" dirty="0"/>
              <a:t>Have you ever had to manage a large number of servers that were almost identical?</a:t>
            </a:r>
          </a:p>
          <a:p>
            <a:endParaRPr lang="en-US" sz="3200" dirty="0"/>
          </a:p>
          <a:p>
            <a:r>
              <a:rPr lang="en-US" sz="3200" dirty="0"/>
              <a:t>How about a large number of identical servers except that each one had to have host-specific information in a configuration file?</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Inconsolata"/>
                <a:cs typeface="Inconsolata"/>
              </a:rPr>
              <a:t>"Memory: #{node["memory"]["total"]}"</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MEMORY: 502272kB</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30</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Inconsolata"/>
                <a:cs typeface="Inconsolata"/>
              </a:rPr>
              <a:t>"CPU: #{node["</a:t>
            </a:r>
            <a:r>
              <a:rPr lang="en-US" sz="3200" dirty="0" err="1">
                <a:latin typeface="Inconsolata"/>
                <a:cs typeface="Inconsolata"/>
              </a:rPr>
              <a:t>cpu</a:t>
            </a:r>
            <a:r>
              <a:rPr lang="en-US" sz="3200" dirty="0">
                <a:latin typeface="Inconsolata"/>
                <a:cs typeface="Inconsolata"/>
              </a:rPr>
              <a:t>"]["0"]["</a:t>
            </a:r>
            <a:r>
              <a:rPr lang="en-US" sz="3200" dirty="0" err="1">
                <a:latin typeface="Inconsolata"/>
                <a:cs typeface="Inconsolata"/>
              </a:rPr>
              <a:t>mhz</a:t>
            </a:r>
            <a:r>
              <a:rPr lang="en-US" sz="3200" dirty="0">
                <a:latin typeface="Inconsolata"/>
                <a:cs typeface="Inconsolata"/>
              </a:rPr>
              <a:t>"]}"</a:t>
            </a: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Inconsolata"/>
                <a:cs typeface="Inconsolata"/>
              </a:rPr>
              <a:t>CPU: 2399.998MHz</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31</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3979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12201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63550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93729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Using the Node's Attributes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err="1"/>
              <a:t>etc</a:t>
            </a:r>
            <a:r>
              <a:rPr lang="en-US" sz="2667" dirty="0"/>
              <a:t>/</a:t>
            </a:r>
            <a:r>
              <a:rPr lang="en-US" sz="2667" dirty="0" err="1"/>
              <a:t>motd</a:t>
            </a:r>
            <a:r>
              <a:rPr lang="en-US" sz="2667" dirty="0"/>
              <a:t>" do</a:t>
            </a:r>
          </a:p>
          <a:p>
            <a:r>
              <a:rPr lang="en-US" sz="2667" dirty="0"/>
              <a:t>  content "Property of ...</a:t>
            </a:r>
          </a:p>
          <a:p>
            <a:r>
              <a:rPr lang="en-US" sz="2667" dirty="0"/>
              <a:t>  </a:t>
            </a:r>
          </a:p>
          <a:p>
            <a:r>
              <a:rPr lang="en-US" sz="2667" dirty="0"/>
              <a:t>  IPADDRESS: #{node["</a:t>
            </a:r>
            <a:r>
              <a:rPr lang="en-US" sz="2667" dirty="0" err="1"/>
              <a:t>ipaddress</a:t>
            </a:r>
            <a:r>
              <a:rPr lang="en-US" sz="2667" dirty="0"/>
              <a:t>"]}</a:t>
            </a:r>
          </a:p>
          <a:p>
            <a:r>
              <a:rPr lang="en-US" sz="2667" dirty="0"/>
              <a:t>  HOSTNAME : #{node["hostname"]}</a:t>
            </a:r>
          </a:p>
          <a:p>
            <a:r>
              <a:rPr lang="en-US" sz="2667" dirty="0"/>
              <a:t>  MEMORY   : #{node["memory"]["total"]}</a:t>
            </a:r>
          </a:p>
          <a:p>
            <a:r>
              <a:rPr lang="en-US" sz="2667" dirty="0"/>
              <a:t>  CPU      : #{node["</a:t>
            </a:r>
            <a:r>
              <a:rPr lang="en-US" sz="2667" dirty="0" err="1"/>
              <a:t>cpu</a:t>
            </a:r>
            <a:r>
              <a:rPr lang="en-US" sz="2667" dirty="0"/>
              <a:t>"]["0"]["</a:t>
            </a:r>
            <a:r>
              <a:rPr lang="en-US" sz="2667" dirty="0" err="1"/>
              <a:t>mhz</a:t>
            </a:r>
            <a:r>
              <a:rPr lang="en-US" sz="2667" dirty="0"/>
              <a:t>"]}</a:t>
            </a:r>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3657600"/>
            <a:ext cx="14404273" cy="2054089"/>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3080223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kitchen test </a:t>
            </a:r>
            <a:r>
              <a:rPr lang="en-US" sz="3200" dirty="0"/>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chef-client </a:t>
            </a:r>
            <a:r>
              <a:rPr lang="en-US" sz="3200" dirty="0"/>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source 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 version may exist for many reasons, such as ensuring the correct use of a third-party component, updating a bug fix, or adding an improvement</a:t>
            </a:r>
            <a:r>
              <a:rPr lang="en-US" dirty="0" smtClean="0"/>
              <a:t>.</a:t>
            </a:r>
            <a:endParaRPr lang="en-US" dirty="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Inconsolata"/>
              </a:rPr>
              <a:t>https://</a:t>
            </a:r>
            <a:r>
              <a:rPr lang="en-US" sz="2400" dirty="0" err="1">
                <a:solidFill>
                  <a:srgbClr val="3E4346"/>
                </a:solidFill>
                <a:cs typeface="Inconsolata"/>
              </a:rPr>
              <a:t>docs.chef.io</a:t>
            </a:r>
            <a:r>
              <a:rPr lang="en-US" sz="2400" dirty="0">
                <a:solidFill>
                  <a:srgbClr val="3E4346"/>
                </a:solidFill>
                <a:cs typeface="Inconsolata"/>
              </a:rPr>
              <a:t>/</a:t>
            </a:r>
            <a:r>
              <a:rPr lang="en-US" sz="2400" dirty="0" err="1">
                <a:solidFill>
                  <a:srgbClr val="3E4346"/>
                </a:solidFill>
                <a:cs typeface="Inconsolata"/>
              </a:rPr>
              <a:t>cookbook_versions.html</a:t>
            </a:r>
            <a:endParaRPr lang="en-US" sz="2400" dirty="0">
              <a:solidFill>
                <a:srgbClr val="3E4346"/>
              </a:solidFill>
              <a:cs typeface="Inconsolata"/>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changes</a:t>
            </a:r>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manner</a:t>
            </a:r>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semver.org</a:t>
            </a:r>
            <a:endParaRPr lang="en-US" sz="2400"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About 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1" y="2496327"/>
            <a:ext cx="12977857" cy="852712"/>
          </a:xfrm>
        </p:spPr>
        <p:txBody>
          <a:bodyPr>
            <a:normAutofit fontScale="90000"/>
          </a:bodyPr>
          <a:lstStyle/>
          <a:p>
            <a:r>
              <a:rPr lang="en-US" dirty="0" smtClean="0"/>
              <a:t>Lab: 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pPr marL="457189" indent="-457189">
              <a:buFont typeface="Wingdings" charset="2"/>
              <a:buChar char="q"/>
            </a:pPr>
            <a:r>
              <a:rPr lang="en-US" sz="2933" dirty="0"/>
              <a:t>The </a:t>
            </a:r>
            <a:r>
              <a:rPr lang="en-US" sz="2933" dirty="0">
                <a:latin typeface="Inconsolata"/>
                <a:cs typeface="Inconsolata"/>
              </a:rPr>
              <a:t>file</a:t>
            </a:r>
            <a:r>
              <a:rPr lang="en-US" sz="2933" dirty="0"/>
              <a:t> resource named "/</a:t>
            </a:r>
            <a:r>
              <a:rPr lang="en-US" sz="2933" dirty="0" err="1"/>
              <a:t>var</a:t>
            </a:r>
            <a:r>
              <a:rPr lang="en-US" sz="2933" dirty="0"/>
              <a:t>/www/html/</a:t>
            </a:r>
            <a:r>
              <a:rPr lang="en-US" sz="2933" dirty="0" err="1"/>
              <a:t>index.html</a:t>
            </a:r>
            <a:r>
              <a:rPr lang="en-US" sz="2933" dirty="0"/>
              <a:t>" is created with the content that includes the node details:</a:t>
            </a:r>
          </a:p>
          <a:p>
            <a:pPr marL="1219146" lvl="1" indent="-609585" algn="l">
              <a:buFont typeface="Courier New"/>
              <a:buChar char="o"/>
            </a:pPr>
            <a:r>
              <a:rPr lang="en-US" sz="2667" dirty="0" err="1">
                <a:solidFill>
                  <a:srgbClr val="3E4346"/>
                </a:solidFill>
                <a:latin typeface="Inconsolata"/>
                <a:cs typeface="Inconsolata"/>
              </a:rPr>
              <a:t>ipaddress</a:t>
            </a:r>
            <a:endParaRPr lang="en-US" sz="2667" dirty="0">
              <a:solidFill>
                <a:srgbClr val="3E4346"/>
              </a:solidFill>
              <a:latin typeface="Inconsolata"/>
              <a:cs typeface="Inconsolata"/>
            </a:endParaRPr>
          </a:p>
          <a:p>
            <a:pPr marL="1219146" lvl="1" indent="-609585" algn="l">
              <a:buFont typeface="Courier New"/>
              <a:buChar char="o"/>
            </a:pPr>
            <a:r>
              <a:rPr lang="en-US" sz="2667" dirty="0">
                <a:solidFill>
                  <a:srgbClr val="3E4346"/>
                </a:solidFill>
                <a:latin typeface="Inconsolata"/>
                <a:cs typeface="Inconsolata"/>
              </a:rPr>
              <a:t>hostname</a:t>
            </a:r>
          </a:p>
          <a:p>
            <a:endParaRPr lang="en-US" sz="2933" dirty="0">
              <a:solidFill>
                <a:srgbClr val="3E4346"/>
              </a:solidFill>
            </a:endParaRPr>
          </a:p>
          <a:p>
            <a:pPr marL="457189" indent="-457189">
              <a:buFont typeface="Wingdings" charset="2"/>
              <a:buChar char="q"/>
            </a:pPr>
            <a:r>
              <a:rPr lang="en-US" sz="2933" dirty="0"/>
              <a:t>Run </a:t>
            </a:r>
            <a:r>
              <a:rPr lang="en-US" sz="2933" dirty="0">
                <a:latin typeface="Inconsolata"/>
                <a:cs typeface="Inconsolata"/>
              </a:rPr>
              <a:t>kitchen test</a:t>
            </a:r>
            <a:r>
              <a:rPr lang="en-US" sz="2933" dirty="0"/>
              <a:t> for the "apache" cookbook </a:t>
            </a:r>
          </a:p>
          <a:p>
            <a:pPr marL="457189" indent="-457189">
              <a:buFont typeface="Wingdings" charset="2"/>
              <a:buChar char="q"/>
            </a:pPr>
            <a:r>
              <a:rPr lang="en-US" sz="2933" dirty="0"/>
              <a:t>Run </a:t>
            </a:r>
            <a:r>
              <a:rPr lang="en-US" sz="2933" dirty="0">
                <a:latin typeface="Inconsolata"/>
                <a:cs typeface="Inconsolata"/>
              </a:rPr>
              <a:t>chef-client</a:t>
            </a:r>
            <a:r>
              <a:rPr lang="en-US" sz="2933" dirty="0"/>
              <a:t> to locally apply the "apache" cookbook's default recipe.</a:t>
            </a:r>
          </a:p>
          <a:p>
            <a:pPr marL="457189" indent="-457189">
              <a:buFont typeface="Wingdings" charset="2"/>
              <a:buChar char="q"/>
            </a:pPr>
            <a:r>
              <a:rPr lang="en-US" sz="2933" dirty="0"/>
              <a:t>Update the version of the "apache" cookbook</a:t>
            </a:r>
          </a:p>
          <a:p>
            <a:pPr marL="457189" indent="-457189">
              <a:buFont typeface="Wingdings" charset="2"/>
              <a:buChar char="q"/>
            </a:pPr>
            <a:r>
              <a:rPr lang="en-US" sz="2933" dirty="0"/>
              <a:t>Commit the changes to the "apache" cookbook to version control </a:t>
            </a:r>
          </a:p>
          <a:p>
            <a:endParaRPr lang="en-US" sz="2933"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30762"/>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09450"/>
            <a:ext cx="14423693" cy="5195459"/>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smtClean="0"/>
              <a:t>tmp</a:t>
            </a:r>
            <a:r>
              <a:rPr lang="en-US" dirty="0" smtClean="0"/>
              <a:t>/verifier</a:t>
            </a:r>
            <a:endParaRPr lang="en-US" dirty="0"/>
          </a:p>
        </p:txBody>
      </p:sp>
      <p:sp>
        <p:nvSpPr>
          <p:cNvPr id="3" name="Title 2"/>
          <p:cNvSpPr>
            <a:spLocks noGrp="1"/>
          </p:cNvSpPr>
          <p:nvPr>
            <p:ph type="title"/>
          </p:nvPr>
        </p:nvSpPr>
        <p:spPr>
          <a:xfrm>
            <a:off x="324399" y="270164"/>
            <a:ext cx="15760727" cy="862213"/>
          </a:xfrm>
        </p:spPr>
        <p:txBody>
          <a:bodyPr>
            <a:normAutofit fontScale="90000"/>
          </a:bodyPr>
          <a:lstStyle/>
          <a:p>
            <a:r>
              <a:rPr lang="en-US" dirty="0" smtClean="0"/>
              <a:t>Lab: Test the </a:t>
            </a:r>
            <a:r>
              <a:rPr lang="en-US" dirty="0"/>
              <a:t>A</a:t>
            </a:r>
            <a:r>
              <a:rPr lang="en-US" dirty="0" smtClean="0"/>
              <a:t>pache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a:xfrm>
            <a:off x="1121104" y="1337149"/>
            <a:ext cx="14422528" cy="1364248"/>
          </a:xfrm>
        </p:spPr>
        <p:txBody>
          <a:bodyPr/>
          <a:lstStyle/>
          <a:p>
            <a:r>
              <a:rPr lang="en-US" dirty="0"/>
              <a:t>$ cd </a:t>
            </a:r>
            <a:r>
              <a:rPr lang="en-US" dirty="0" smtClean="0"/>
              <a:t>cookbooks/apache</a:t>
            </a:r>
          </a:p>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930236"/>
            <a:ext cx="14423693" cy="5158615"/>
          </a:xfrm>
        </p:spPr>
        <p:txBody>
          <a:bodyPr/>
          <a:lstStyle/>
          <a:p>
            <a:r>
              <a:rPr lang="en-US" dirty="0"/>
              <a:t>[2015-05-05T08:09:08+00:00]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a:t>
            </a:r>
            <a:r>
              <a:rPr lang="en-US" dirty="0" smtClean="0"/>
              <a:t>3 </a:t>
            </a:r>
            <a:r>
              <a:rPr lang="en-US" dirty="0"/>
              <a:t>resources</a:t>
            </a:r>
          </a:p>
          <a:p>
            <a:r>
              <a:rPr lang="en-US" dirty="0"/>
              <a:t>Recipe: apache:</a:t>
            </a:r>
            <a:r>
              <a:rPr lang="en-US" dirty="0" smtClean="0"/>
              <a:t>:server</a:t>
            </a:r>
            <a:endParaRPr lang="en-US" dirty="0"/>
          </a:p>
          <a:p>
            <a:r>
              <a:rPr lang="en-US" dirty="0"/>
              <a:t>  * </a:t>
            </a:r>
            <a:r>
              <a:rPr lang="en-US" dirty="0" err="1"/>
              <a:t>apt_package</a:t>
            </a:r>
            <a:r>
              <a:rPr lang="en-US" dirty="0"/>
              <a:t>[apache2] action install</a:t>
            </a:r>
          </a:p>
          <a:p>
            <a:r>
              <a:rPr lang="en-US" dirty="0"/>
              <a:t>    - install version 2.4.7-1ubuntu4.4 of package </a:t>
            </a:r>
            <a:r>
              <a:rPr lang="en-US" dirty="0" smtClean="0"/>
              <a:t>apache2</a:t>
            </a:r>
            <a:endParaRPr lang="en-US" dirty="0"/>
          </a:p>
        </p:txBody>
      </p:sp>
      <p:sp>
        <p:nvSpPr>
          <p:cNvPr id="3" name="Title 2"/>
          <p:cNvSpPr>
            <a:spLocks noGrp="1"/>
          </p:cNvSpPr>
          <p:nvPr>
            <p:ph type="title"/>
          </p:nvPr>
        </p:nvSpPr>
        <p:spPr>
          <a:xfrm>
            <a:off x="228602" y="332509"/>
            <a:ext cx="16256000" cy="755259"/>
          </a:xfrm>
        </p:spPr>
        <p:txBody>
          <a:bodyPr>
            <a:normAutofit/>
          </a:bodyPr>
          <a:lstStyle/>
          <a:p>
            <a:r>
              <a:rPr lang="en-US" sz="4800" dirty="0" smtClean="0"/>
              <a:t>Lab: Run chef-client to Apply the Apache </a:t>
            </a:r>
            <a:r>
              <a:rPr lang="en-US" sz="4800" dirty="0"/>
              <a:t>C</a:t>
            </a:r>
            <a:r>
              <a:rPr lang="en-US" sz="4800" dirty="0" smtClean="0"/>
              <a:t>ookbook</a:t>
            </a:r>
            <a:endParaRPr lang="en-US" sz="4800" dirty="0"/>
          </a:p>
        </p:txBody>
      </p:sp>
      <p:sp>
        <p:nvSpPr>
          <p:cNvPr id="4" name="Text Placeholder 3"/>
          <p:cNvSpPr>
            <a:spLocks noGrp="1"/>
          </p:cNvSpPr>
          <p:nvPr>
            <p:ph type="body" sz="quarter" idx="11"/>
          </p:nvPr>
        </p:nvSpPr>
        <p:spPr>
          <a:xfrm>
            <a:off x="1121104" y="1337149"/>
            <a:ext cx="14422528" cy="1343706"/>
          </a:xfrm>
        </p:spPr>
        <p:txBody>
          <a:bodyPr/>
          <a:lstStyle/>
          <a:p>
            <a:r>
              <a:rPr lang="en-US" dirty="0"/>
              <a:t>$ cd </a:t>
            </a:r>
            <a:r>
              <a:rPr lang="en-US" dirty="0" smtClean="0"/>
              <a:t>~</a:t>
            </a:r>
          </a:p>
          <a:p>
            <a:r>
              <a:rPr lang="en-US" dirty="0" smtClean="0"/>
              <a:t>$ sudo chef-client --local-mode -r "recipe[apache]"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"Version 0.2.0 - Added Node Details in Index Page"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IP Address</a:t>
            </a:r>
            <a:endParaRPr lang="en-US" dirty="0"/>
          </a:p>
        </p:txBody>
      </p:sp>
      <p:sp>
        <p:nvSpPr>
          <p:cNvPr id="3" name="Content Placeholder 2"/>
          <p:cNvSpPr>
            <a:spLocks noGrp="1"/>
          </p:cNvSpPr>
          <p:nvPr>
            <p:ph sz="quarter" idx="10"/>
          </p:nvPr>
        </p:nvSpPr>
        <p:spPr/>
        <p:txBody>
          <a:bodyPr/>
          <a:lstStyle/>
          <a:p>
            <a:r>
              <a:rPr lang="en-US" dirty="0"/>
              <a:t>104.236.192.102 172.17.42.1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Discover the </a:t>
            </a:r>
            <a:r>
              <a:rPr lang="en-US" dirty="0"/>
              <a:t>IP Address</a:t>
            </a:r>
          </a:p>
        </p:txBody>
      </p:sp>
      <p:sp>
        <p:nvSpPr>
          <p:cNvPr id="3" name="Content Placeholder 2"/>
          <p:cNvSpPr>
            <a:spLocks noGrp="1"/>
          </p:cNvSpPr>
          <p:nvPr>
            <p:ph sz="quarter" idx="10"/>
          </p:nvPr>
        </p:nvSpPr>
        <p:spPr>
          <a:xfrm>
            <a:off x="1121104" y="2163562"/>
            <a:ext cx="14423693" cy="5989838"/>
          </a:xfrm>
        </p:spPr>
        <p:txBody>
          <a:bodyPr/>
          <a:lstStyle/>
          <a:p>
            <a:r>
              <a:rPr lang="en-US" dirty="0"/>
              <a:t>docker0   Link </a:t>
            </a:r>
            <a:r>
              <a:rPr lang="en-US" dirty="0" err="1"/>
              <a:t>encap:Ethernet</a:t>
            </a:r>
            <a:r>
              <a:rPr lang="en-US" dirty="0"/>
              <a:t>  </a:t>
            </a:r>
            <a:r>
              <a:rPr lang="en-US" dirty="0" err="1"/>
              <a:t>HWaddr</a:t>
            </a:r>
            <a:r>
              <a:rPr lang="en-US" dirty="0"/>
              <a:t> 00:00:00:00:00:00</a:t>
            </a:r>
          </a:p>
          <a:p>
            <a:r>
              <a:rPr lang="en-US" dirty="0"/>
              <a:t>          </a:t>
            </a:r>
            <a:r>
              <a:rPr lang="en-US" dirty="0" err="1"/>
              <a:t>inet</a:t>
            </a:r>
            <a:r>
              <a:rPr lang="en-US" dirty="0"/>
              <a:t> addr:172.17.42.1  Bcast:0.0.0.0  Mask:255.255.0.0</a:t>
            </a:r>
          </a:p>
          <a:p>
            <a:r>
              <a:rPr lang="en-US" dirty="0"/>
              <a:t>          inet6 </a:t>
            </a:r>
            <a:r>
              <a:rPr lang="en-US" dirty="0" err="1"/>
              <a:t>addr</a:t>
            </a:r>
            <a:r>
              <a:rPr lang="en-US" dirty="0"/>
              <a:t>: fe80::e081:d7ff:fe71:f146/64 </a:t>
            </a:r>
            <a:r>
              <a:rPr lang="en-US" dirty="0" err="1"/>
              <a:t>Scope:Link</a:t>
            </a:r>
            <a:endParaRPr lang="en-US" dirty="0"/>
          </a:p>
          <a:p>
            <a:r>
              <a:rPr lang="en-US" dirty="0"/>
              <a:t>          UP BROADCAST RUNNING MULTICAST  MTU:1500  Metric:1</a:t>
            </a:r>
          </a:p>
          <a:p>
            <a:r>
              <a:rPr lang="en-US" dirty="0"/>
              <a:t>          RX packets:14540 errors:0 dropped:0 overruns:0 frame:0</a:t>
            </a:r>
          </a:p>
          <a:p>
            <a:r>
              <a:rPr lang="en-US" dirty="0"/>
              <a:t>          TX packets:17427 errors:0 dropped:0 overruns:0 carrier:0</a:t>
            </a:r>
          </a:p>
          <a:p>
            <a:r>
              <a:rPr lang="en-US" dirty="0"/>
              <a:t>          collisions:0 txqueuelen:0</a:t>
            </a:r>
          </a:p>
          <a:p>
            <a:r>
              <a:rPr lang="en-US" dirty="0"/>
              <a:t>          RX bytes:872692 (852.2 </a:t>
            </a:r>
            <a:r>
              <a:rPr lang="en-US" dirty="0" err="1"/>
              <a:t>KiB</a:t>
            </a:r>
            <a:r>
              <a:rPr lang="en-US" dirty="0"/>
              <a:t>)  TX bytes:201605955 (192.2 </a:t>
            </a:r>
            <a:r>
              <a:rPr lang="en-US" dirty="0" err="1"/>
              <a:t>MiB</a:t>
            </a:r>
            <a:r>
              <a:rPr lang="en-US" dirty="0" smtClean="0"/>
              <a:t>)</a:t>
            </a:r>
          </a:p>
          <a:p>
            <a:endParaRPr lang="en-US" dirty="0"/>
          </a:p>
          <a:p>
            <a:r>
              <a:rPr lang="en-US" dirty="0" smtClean="0"/>
              <a:t>eth0      </a:t>
            </a:r>
            <a:r>
              <a:rPr lang="en-US" dirty="0"/>
              <a:t>Link </a:t>
            </a:r>
            <a:r>
              <a:rPr lang="en-US" dirty="0" err="1"/>
              <a:t>encap:Ethernet</a:t>
            </a:r>
            <a:r>
              <a:rPr lang="en-US" dirty="0"/>
              <a:t>  </a:t>
            </a:r>
            <a:r>
              <a:rPr lang="en-US" dirty="0" err="1"/>
              <a:t>HWaddr</a:t>
            </a:r>
            <a:r>
              <a:rPr lang="en-US" dirty="0"/>
              <a:t> 04:01:3D:E7:09:01</a:t>
            </a:r>
          </a:p>
          <a:p>
            <a:r>
              <a:rPr lang="en-US" dirty="0"/>
              <a:t>          </a:t>
            </a:r>
            <a:r>
              <a:rPr lang="en-US" dirty="0" err="1"/>
              <a:t>inet</a:t>
            </a:r>
            <a:r>
              <a:rPr lang="en-US" dirty="0"/>
              <a:t> addr:104.236.192.102  Bcast:104.236.255.255  Mask:255.255.192.0</a:t>
            </a:r>
          </a:p>
          <a:p>
            <a:r>
              <a:rPr lang="en-US" dirty="0"/>
              <a:t>          inet6 </a:t>
            </a:r>
            <a:r>
              <a:rPr lang="en-US" dirty="0" err="1"/>
              <a:t>addr</a:t>
            </a:r>
            <a:r>
              <a:rPr lang="en-US" dirty="0"/>
              <a:t>: fe80::601:3dff:fee7:901/64 </a:t>
            </a:r>
            <a:r>
              <a:rPr lang="en-US" dirty="0" err="1"/>
              <a:t>Scope:Link</a:t>
            </a:r>
            <a:endParaRPr lang="en-US" dirty="0"/>
          </a:p>
          <a:p>
            <a:r>
              <a:rPr lang="en-US" dirty="0"/>
              <a:t>          UP BROADCAST RUNNING MULTICAST  MTU:1500  Metric:</a:t>
            </a:r>
            <a:r>
              <a:rPr lang="en-US" dirty="0" smtClean="0"/>
              <a:t>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14430" y="682872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Add the 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p>
          <a:p>
            <a:r>
              <a:rPr lang="en-US" sz="2667" dirty="0"/>
              <a:t>  </a:t>
            </a:r>
          </a:p>
          <a:p>
            <a:r>
              <a:rPr lang="en-US" sz="2667" dirty="0"/>
              <a:t>  IPADDRESS: 104.236.192.102 </a:t>
            </a:r>
          </a:p>
          <a:p>
            <a:endParaRPr lang="en-US" sz="2667" dirty="0"/>
          </a:p>
          <a:p>
            <a:r>
              <a:rPr lang="en-US" sz="2667" dirty="0"/>
              <a:t>"</a:t>
            </a:r>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a:t>
            </a:r>
            <a:r>
              <a:rPr lang="en-US" dirty="0"/>
              <a:t>Discover </a:t>
            </a:r>
            <a:r>
              <a:rPr lang="en-US" dirty="0" smtClean="0"/>
              <a:t>the Host 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documentManagement/types"/>
    <ds:schemaRef ds:uri="7bb5d761-a2ea-4873-95f7-7a6658fb3ef0"/>
    <ds:schemaRef ds:uri="http://schemas.microsoft.com/office/2006/metadata/properties"/>
    <ds:schemaRef ds:uri="http://www.w3.org/XML/1998/namespace"/>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15102</TotalTime>
  <Words>4222</Words>
  <Application>Microsoft Office PowerPoint</Application>
  <PresentationFormat>Custom</PresentationFormat>
  <Paragraphs>675</Paragraphs>
  <Slides>50</Slides>
  <Notes>50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50</vt:i4>
      </vt:variant>
    </vt:vector>
  </HeadingPairs>
  <TitlesOfParts>
    <vt:vector size="56" baseType="lpstr">
      <vt:lpstr>Arial</vt:lpstr>
      <vt:lpstr>Courier New</vt:lpstr>
      <vt:lpstr>Gill Sans MT</vt:lpstr>
      <vt:lpstr>Inconsolata</vt:lpstr>
      <vt:lpstr>Wingdings</vt:lpstr>
      <vt:lpstr>ChefDk3.2Template</vt:lpstr>
      <vt:lpstr>Details About the System</vt:lpstr>
      <vt:lpstr>Objectives</vt:lpstr>
      <vt:lpstr>Managing a Large Number of Servers </vt:lpstr>
      <vt:lpstr>Details About the Node</vt:lpstr>
      <vt:lpstr>Some Useful System Data</vt:lpstr>
      <vt:lpstr>GE: Discover the IP Address</vt:lpstr>
      <vt:lpstr>GE: Discover the IP Address</vt:lpstr>
      <vt:lpstr>GE: Add the IP Address</vt:lpstr>
      <vt:lpstr>GE: Discover the Host Name</vt:lpstr>
      <vt:lpstr>GE: Adding the Host Name</vt:lpstr>
      <vt:lpstr>GE: Discovering the Memory</vt:lpstr>
      <vt:lpstr>GE: Adding the Memory</vt:lpstr>
      <vt:lpstr>GE: Discover the CPU - MHz</vt:lpstr>
      <vt:lpstr>GE: Adding the CPU</vt:lpstr>
      <vt:lpstr>Group Exercise: Introducing a Change</vt:lpstr>
      <vt:lpstr>GE: Change into Our Cookbook</vt:lpstr>
      <vt:lpstr>GE: Run Our Tests</vt:lpstr>
      <vt:lpstr>GE: Return Home and Apply workstation Cookbook</vt:lpstr>
      <vt:lpstr>GE: Verify that the /etc/motd Has Been Updated</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GE: Using the Node's Attributes</vt:lpstr>
      <vt:lpstr>GE: Verify the Changes</vt:lpstr>
      <vt:lpstr>Changes Mean a New Version</vt:lpstr>
      <vt:lpstr>Cookbook Versions</vt:lpstr>
      <vt:lpstr>Semantic Versions</vt:lpstr>
      <vt:lpstr>Major, Minor, or Patch?</vt:lpstr>
      <vt:lpstr>GE: Update the Cookbook Version</vt:lpstr>
      <vt:lpstr>GE: Commit Your Work</vt:lpstr>
      <vt:lpstr>Lab: Node Details in the Webserver</vt:lpstr>
      <vt:lpstr>Lab: Apache Recipe</vt:lpstr>
      <vt:lpstr>Lab: Test the Apache Cookbook's Default Recipe</vt:lpstr>
      <vt:lpstr>Lab: Run chef-client to Apply the Apache Cookbook</vt:lpstr>
      <vt:lpstr>Lab: Update the Cookbook Version</vt:lpstr>
      <vt:lpstr>Lab: Commit Your Work</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1887</cp:revision>
  <cp:lastPrinted>2015-02-07T23:49:10Z</cp:lastPrinted>
  <dcterms:created xsi:type="dcterms:W3CDTF">2012-09-13T17:36:07Z</dcterms:created>
  <dcterms:modified xsi:type="dcterms:W3CDTF">2015-08-31T16:05:53Z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